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8"/>
  </p:notesMasterIdLst>
  <p:handoutMasterIdLst>
    <p:handoutMasterId r:id="rId39"/>
  </p:handoutMasterIdLst>
  <p:sldIdLst>
    <p:sldId id="257" r:id="rId2"/>
    <p:sldId id="258" r:id="rId3"/>
    <p:sldId id="286" r:id="rId4"/>
    <p:sldId id="264" r:id="rId5"/>
    <p:sldId id="282" r:id="rId6"/>
    <p:sldId id="306" r:id="rId7"/>
    <p:sldId id="307" r:id="rId8"/>
    <p:sldId id="283" r:id="rId9"/>
    <p:sldId id="310" r:id="rId10"/>
    <p:sldId id="308" r:id="rId11"/>
    <p:sldId id="309" r:id="rId12"/>
    <p:sldId id="289" r:id="rId13"/>
    <p:sldId id="295" r:id="rId14"/>
    <p:sldId id="296" r:id="rId15"/>
    <p:sldId id="297" r:id="rId16"/>
    <p:sldId id="298" r:id="rId17"/>
    <p:sldId id="299" r:id="rId18"/>
    <p:sldId id="301" r:id="rId19"/>
    <p:sldId id="300" r:id="rId20"/>
    <p:sldId id="302" r:id="rId21"/>
    <p:sldId id="303" r:id="rId22"/>
    <p:sldId id="304" r:id="rId23"/>
    <p:sldId id="305" r:id="rId24"/>
    <p:sldId id="287" r:id="rId25"/>
    <p:sldId id="288" r:id="rId26"/>
    <p:sldId id="290" r:id="rId27"/>
    <p:sldId id="291" r:id="rId28"/>
    <p:sldId id="292" r:id="rId29"/>
    <p:sldId id="293" r:id="rId30"/>
    <p:sldId id="294" r:id="rId31"/>
    <p:sldId id="284" r:id="rId32"/>
    <p:sldId id="285" r:id="rId33"/>
    <p:sldId id="311" r:id="rId34"/>
    <p:sldId id="312" r:id="rId35"/>
    <p:sldId id="313" r:id="rId36"/>
    <p:sldId id="27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4" autoAdjust="0"/>
    <p:restoredTop sz="85359" autoAdjust="0"/>
  </p:normalViewPr>
  <p:slideViewPr>
    <p:cSldViewPr snapToGrid="0" showGuides="1">
      <p:cViewPr varScale="1">
        <p:scale>
          <a:sx n="60" d="100"/>
          <a:sy n="60" d="100"/>
        </p:scale>
        <p:origin x="888" y="30"/>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5/22/2023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latin typeface="Corbel (Headings)"/>
              </a:rPr>
              <a:t>Problem Formulation of </a:t>
            </a:r>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a:t>
            </a:r>
            <a:r>
              <a:rPr lang="en-US">
                <a:latin typeface="Corbel (Headings)"/>
              </a:rPr>
              <a:t>problem.</a:t>
            </a:r>
          </a:p>
          <a:p>
            <a:endParaRPr lang="en-US" dirty="0">
              <a:latin typeface="Corbel (Headings)"/>
            </a:endParaRP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4D36D-E467-F4FE-85E9-87893066C575}"/>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F7B712F3-BF4D-77D9-9C54-FB6D21C34B02}"/>
              </a:ext>
            </a:extLst>
          </p:cNvPr>
          <p:cNvSpPr>
            <a:spLocks noGrp="1"/>
          </p:cNvSpPr>
          <p:nvPr>
            <p:ph type="title"/>
          </p:nvPr>
        </p:nvSpPr>
        <p:spPr/>
        <p:txBody>
          <a:bodyPr/>
          <a:lstStyle/>
          <a:p>
            <a:r>
              <a:rPr lang="en-IN" dirty="0"/>
              <a:t>Approximate Dynamic Programming</a:t>
            </a:r>
          </a:p>
        </p:txBody>
      </p:sp>
    </p:spTree>
    <p:extLst>
      <p:ext uri="{BB962C8B-B14F-4D97-AF65-F5344CB8AC3E}">
        <p14:creationId xmlns:p14="http://schemas.microsoft.com/office/powerpoint/2010/main" val="236538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1156851" y="637763"/>
            <a:ext cx="2910051" cy="5576768"/>
          </a:xfrm>
        </p:spPr>
        <p:txBody>
          <a:bodyPr vert="horz" lIns="91440" tIns="45720" rIns="91440" bIns="45720" rtlCol="0" anchor="t">
            <a:normAutofit/>
          </a:bodyPr>
          <a:lstStyle/>
          <a:p>
            <a:r>
              <a:rPr lang="en-US" sz="4800" kern="1200" dirty="0">
                <a:latin typeface="+mj-lt"/>
                <a:ea typeface="+mj-ea"/>
                <a:cs typeface="+mj-cs"/>
              </a:rPr>
              <a:t>Basic Problem Structure of DP: Discrete-time  System</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FF4229-B879-833F-2FA3-A5AB4557A263}"/>
              </a:ext>
            </a:extLst>
          </p:cNvPr>
          <p:cNvPicPr>
            <a:picLocks noChangeAspect="1"/>
          </p:cNvPicPr>
          <p:nvPr/>
        </p:nvPicPr>
        <p:blipFill>
          <a:blip r:embed="rId2"/>
          <a:stretch>
            <a:fillRect/>
          </a:stretch>
        </p:blipFill>
        <p:spPr>
          <a:xfrm>
            <a:off x="5029785" y="701374"/>
            <a:ext cx="6794538" cy="477407"/>
          </a:xfrm>
          <a:prstGeom prst="rect">
            <a:avLst/>
          </a:prstGeom>
          <a:ln>
            <a:solidFill>
              <a:srgbClr val="7030A0"/>
            </a:solidFill>
          </a:ln>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5429759" y="1695397"/>
                <a:ext cx="5605390" cy="81803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14:m>
                  <m:oMath xmlns:m="http://schemas.openxmlformats.org/officeDocument/2006/math">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𝑥</m:t>
                        </m:r>
                      </m:e>
                      <m:sub>
                        <m:r>
                          <a:rPr lang="en-IN" sz="1800" b="0" i="1" smtClean="0">
                            <a:solidFill>
                              <a:schemeClr val="tx1"/>
                            </a:solidFill>
                            <a:latin typeface="Cambria Math" panose="02040503050406030204" pitchFamily="18" charset="0"/>
                          </a:rPr>
                          <m:t>𝑘</m:t>
                        </m:r>
                      </m:sub>
                    </m:sSub>
                  </m:oMath>
                </a14:m>
                <a:r>
                  <a:rPr lang="en-US" sz="1800" dirty="0">
                    <a:solidFill>
                      <a:schemeClr val="tx1"/>
                    </a:solidFill>
                  </a:rPr>
                  <a:t> : State. Basically, a set of quantities that summarizes past information relevant for future optimization at time </a:t>
                </a:r>
                <a14:m>
                  <m:oMath xmlns:m="http://schemas.openxmlformats.org/officeDocument/2006/math">
                    <m:r>
                      <a:rPr lang="en-IN" sz="1800" b="0" i="1" smtClean="0">
                        <a:solidFill>
                          <a:schemeClr val="tx1"/>
                        </a:solidFill>
                        <a:latin typeface="Cambria Math" panose="02040503050406030204" pitchFamily="18" charset="0"/>
                      </a:rPr>
                      <m:t>𝑘</m:t>
                    </m:r>
                  </m:oMath>
                </a14:m>
                <a:endParaRPr lang="en-US" sz="1800" dirty="0">
                  <a:solidFill>
                    <a:schemeClr val="tx1"/>
                  </a:solidFill>
                </a:endParaRP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5429759" y="1695397"/>
                <a:ext cx="5605390" cy="818031"/>
              </a:xfrm>
              <a:blipFill>
                <a:blip r:embed="rId3"/>
                <a:stretch>
                  <a:fillRect l="-869" t="-882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41613C-E1FC-26F1-2602-599219BAC64B}"/>
                  </a:ext>
                </a:extLst>
              </p:cNvPr>
              <p:cNvSpPr txBox="1"/>
              <p:nvPr/>
            </p:nvSpPr>
            <p:spPr>
              <a:xfrm>
                <a:off x="5439975" y="2878372"/>
                <a:ext cx="560538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oMath>
                </a14:m>
                <a:r>
                  <a:rPr lang="en-IN" dirty="0"/>
                  <a:t> : Control. Decision to be selected at time </a:t>
                </a:r>
                <a14:m>
                  <m:oMath xmlns:m="http://schemas.openxmlformats.org/officeDocument/2006/math">
                    <m:r>
                      <a:rPr lang="en-IN" b="0" i="1" smtClean="0">
                        <a:latin typeface="Cambria Math" panose="02040503050406030204" pitchFamily="18" charset="0"/>
                      </a:rPr>
                      <m:t>𝑘</m:t>
                    </m:r>
                  </m:oMath>
                </a14:m>
                <a:r>
                  <a:rPr lang="en-IN" dirty="0"/>
                  <a:t> from a given set of possible control actions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p>
            </p:txBody>
          </p:sp>
        </mc:Choice>
        <mc:Fallback>
          <p:sp>
            <p:nvSpPr>
              <p:cNvPr id="6" name="TextBox 5">
                <a:extLst>
                  <a:ext uri="{FF2B5EF4-FFF2-40B4-BE49-F238E27FC236}">
                    <a16:creationId xmlns:a16="http://schemas.microsoft.com/office/drawing/2014/main" id="{DB41613C-E1FC-26F1-2602-599219BAC64B}"/>
                  </a:ext>
                </a:extLst>
              </p:cNvPr>
              <p:cNvSpPr txBox="1">
                <a:spLocks noRot="1" noChangeAspect="1" noMove="1" noResize="1" noEditPoints="1" noAdjustHandles="1" noChangeArrowheads="1" noChangeShapeType="1" noTextEdit="1"/>
              </p:cNvSpPr>
              <p:nvPr/>
            </p:nvSpPr>
            <p:spPr>
              <a:xfrm>
                <a:off x="5439975" y="2878372"/>
                <a:ext cx="5605389" cy="646331"/>
              </a:xfrm>
              <a:prstGeom prst="rect">
                <a:avLst/>
              </a:prstGeom>
              <a:blipFill>
                <a:blip r:embed="rId4"/>
                <a:stretch>
                  <a:fillRect l="-759" t="-3704" b="-129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E1A2550-57EB-5901-493A-F3956140A534}"/>
                  </a:ext>
                </a:extLst>
              </p:cNvPr>
              <p:cNvSpPr txBox="1"/>
              <p:nvPr/>
            </p:nvSpPr>
            <p:spPr>
              <a:xfrm>
                <a:off x="5439976" y="4254591"/>
                <a:ext cx="5605388"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oMath>
                </a14:m>
                <a:r>
                  <a:rPr lang="en-IN" dirty="0"/>
                  <a:t>: Disturbance. Random Parameter with distribution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NOT present in deterministic systems, in which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14:m>
                  <m:oMath xmlns:m="http://schemas.openxmlformats.org/officeDocument/2006/math">
                    <m:r>
                      <a:rPr lang="en-IN" b="0" i="1" smtClean="0">
                        <a:latin typeface="Cambria Math" panose="02040503050406030204" pitchFamily="18" charset="0"/>
                      </a:rPr>
                      <m:t> </m:t>
                    </m:r>
                  </m:oMath>
                </a14:m>
                <a:endParaRPr lang="en-IN" dirty="0"/>
              </a:p>
            </p:txBody>
          </p:sp>
        </mc:Choice>
        <mc:Fallback>
          <p:sp>
            <p:nvSpPr>
              <p:cNvPr id="7" name="TextBox 6">
                <a:extLst>
                  <a:ext uri="{FF2B5EF4-FFF2-40B4-BE49-F238E27FC236}">
                    <a16:creationId xmlns:a16="http://schemas.microsoft.com/office/drawing/2014/main" id="{9E1A2550-57EB-5901-493A-F3956140A534}"/>
                  </a:ext>
                </a:extLst>
              </p:cNvPr>
              <p:cNvSpPr txBox="1">
                <a:spLocks noRot="1" noChangeAspect="1" noMove="1" noResize="1" noEditPoints="1" noAdjustHandles="1" noChangeArrowheads="1" noChangeShapeType="1" noTextEdit="1"/>
              </p:cNvSpPr>
              <p:nvPr/>
            </p:nvSpPr>
            <p:spPr>
              <a:xfrm>
                <a:off x="5439976" y="4254591"/>
                <a:ext cx="5605388" cy="923330"/>
              </a:xfrm>
              <a:prstGeom prst="rect">
                <a:avLst/>
              </a:prstGeom>
              <a:blipFill>
                <a:blip r:embed="rId5"/>
                <a:stretch>
                  <a:fillRect l="-759" t="-3268" b="-9150"/>
                </a:stretch>
              </a:blipFill>
            </p:spPr>
            <p:txBody>
              <a:bodyPr/>
              <a:lstStyle/>
              <a:p>
                <a:r>
                  <a:rPr lang="en-IN">
                    <a:noFill/>
                  </a:rPr>
                  <a:t> </a:t>
                </a:r>
              </a:p>
            </p:txBody>
          </p:sp>
        </mc:Fallback>
      </mc:AlternateContent>
    </p:spTree>
    <p:extLst>
      <p:ext uri="{BB962C8B-B14F-4D97-AF65-F5344CB8AC3E}">
        <p14:creationId xmlns:p14="http://schemas.microsoft.com/office/powerpoint/2010/main" val="113329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1156851" y="637763"/>
            <a:ext cx="2910051" cy="5576768"/>
          </a:xfrm>
        </p:spPr>
        <p:txBody>
          <a:bodyPr vert="horz" lIns="91440" tIns="45720" rIns="91440" bIns="45720" rtlCol="0" anchor="t">
            <a:normAutofit fontScale="90000"/>
          </a:bodyPr>
          <a:lstStyle/>
          <a:p>
            <a:r>
              <a:rPr lang="en-US" sz="4800" kern="1200" dirty="0">
                <a:latin typeface="+mj-lt"/>
                <a:ea typeface="+mj-ea"/>
                <a:cs typeface="+mj-cs"/>
              </a:rPr>
              <a:t>Basic Problem Structure of DP – Cost Function that is additive over time</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5429759" y="1695397"/>
                <a:ext cx="5605390" cy="81803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14:m>
                  <m:oMath xmlns:m="http://schemas.openxmlformats.org/officeDocument/2006/math">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𝑥</m:t>
                        </m:r>
                      </m:e>
                      <m:sub>
                        <m:r>
                          <a:rPr lang="en-IN" sz="1800" b="0" i="1" smtClean="0">
                            <a:solidFill>
                              <a:schemeClr val="tx1"/>
                            </a:solidFill>
                            <a:latin typeface="Cambria Math" panose="02040503050406030204" pitchFamily="18" charset="0"/>
                          </a:rPr>
                          <m:t>𝑘</m:t>
                        </m:r>
                      </m:sub>
                    </m:sSub>
                  </m:oMath>
                </a14:m>
                <a:r>
                  <a:rPr lang="en-US" sz="1800" dirty="0">
                    <a:solidFill>
                      <a:schemeClr val="tx1"/>
                    </a:solidFill>
                  </a:rPr>
                  <a:t> : State. Basically, a set of quantities that summarizes past information relevant for future optimization at time </a:t>
                </a:r>
                <a14:m>
                  <m:oMath xmlns:m="http://schemas.openxmlformats.org/officeDocument/2006/math">
                    <m:r>
                      <a:rPr lang="en-IN" sz="1800" b="0" i="1" smtClean="0">
                        <a:solidFill>
                          <a:schemeClr val="tx1"/>
                        </a:solidFill>
                        <a:latin typeface="Cambria Math" panose="02040503050406030204" pitchFamily="18" charset="0"/>
                      </a:rPr>
                      <m:t>𝑘</m:t>
                    </m:r>
                  </m:oMath>
                </a14:m>
                <a:endParaRPr lang="en-US" sz="1800" dirty="0">
                  <a:solidFill>
                    <a:schemeClr val="tx1"/>
                  </a:solidFill>
                </a:endParaRP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5429759" y="1695397"/>
                <a:ext cx="5605390" cy="818031"/>
              </a:xfrm>
              <a:blipFill>
                <a:blip r:embed="rId2"/>
                <a:stretch>
                  <a:fillRect l="-869" t="-882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41613C-E1FC-26F1-2602-599219BAC64B}"/>
                  </a:ext>
                </a:extLst>
              </p:cNvPr>
              <p:cNvSpPr txBox="1"/>
              <p:nvPr/>
            </p:nvSpPr>
            <p:spPr>
              <a:xfrm>
                <a:off x="5439975" y="2878372"/>
                <a:ext cx="560538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oMath>
                </a14:m>
                <a:r>
                  <a:rPr lang="en-IN" dirty="0"/>
                  <a:t> : Control. Decision to be selected at time </a:t>
                </a:r>
                <a14:m>
                  <m:oMath xmlns:m="http://schemas.openxmlformats.org/officeDocument/2006/math">
                    <m:r>
                      <a:rPr lang="en-IN" b="0" i="1" smtClean="0">
                        <a:latin typeface="Cambria Math" panose="02040503050406030204" pitchFamily="18" charset="0"/>
                      </a:rPr>
                      <m:t>𝑘</m:t>
                    </m:r>
                  </m:oMath>
                </a14:m>
                <a:r>
                  <a:rPr lang="en-IN" dirty="0"/>
                  <a:t> from a given set of possible control actions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p>
            </p:txBody>
          </p:sp>
        </mc:Choice>
        <mc:Fallback>
          <p:sp>
            <p:nvSpPr>
              <p:cNvPr id="6" name="TextBox 5">
                <a:extLst>
                  <a:ext uri="{FF2B5EF4-FFF2-40B4-BE49-F238E27FC236}">
                    <a16:creationId xmlns:a16="http://schemas.microsoft.com/office/drawing/2014/main" id="{DB41613C-E1FC-26F1-2602-599219BAC64B}"/>
                  </a:ext>
                </a:extLst>
              </p:cNvPr>
              <p:cNvSpPr txBox="1">
                <a:spLocks noRot="1" noChangeAspect="1" noMove="1" noResize="1" noEditPoints="1" noAdjustHandles="1" noChangeArrowheads="1" noChangeShapeType="1" noTextEdit="1"/>
              </p:cNvSpPr>
              <p:nvPr/>
            </p:nvSpPr>
            <p:spPr>
              <a:xfrm>
                <a:off x="5439975" y="2878372"/>
                <a:ext cx="5605389" cy="646331"/>
              </a:xfrm>
              <a:prstGeom prst="rect">
                <a:avLst/>
              </a:prstGeom>
              <a:blipFill>
                <a:blip r:embed="rId3"/>
                <a:stretch>
                  <a:fillRect l="-759" t="-3704" b="-129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E1A2550-57EB-5901-493A-F3956140A534}"/>
                  </a:ext>
                </a:extLst>
              </p:cNvPr>
              <p:cNvSpPr txBox="1"/>
              <p:nvPr/>
            </p:nvSpPr>
            <p:spPr>
              <a:xfrm>
                <a:off x="5439976" y="4254591"/>
                <a:ext cx="5605388"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oMath>
                </a14:m>
                <a:r>
                  <a:rPr lang="en-IN" dirty="0"/>
                  <a:t>: Disturbance. Random Parameter with distribution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NOT present in deterministic systems, in which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14:m>
                  <m:oMath xmlns:m="http://schemas.openxmlformats.org/officeDocument/2006/math">
                    <m:r>
                      <a:rPr lang="en-IN" b="0" i="1" smtClean="0">
                        <a:latin typeface="Cambria Math" panose="02040503050406030204" pitchFamily="18" charset="0"/>
                      </a:rPr>
                      <m:t> </m:t>
                    </m:r>
                  </m:oMath>
                </a14:m>
                <a:endParaRPr lang="en-IN" dirty="0"/>
              </a:p>
            </p:txBody>
          </p:sp>
        </mc:Choice>
        <mc:Fallback>
          <p:sp>
            <p:nvSpPr>
              <p:cNvPr id="7" name="TextBox 6">
                <a:extLst>
                  <a:ext uri="{FF2B5EF4-FFF2-40B4-BE49-F238E27FC236}">
                    <a16:creationId xmlns:a16="http://schemas.microsoft.com/office/drawing/2014/main" id="{9E1A2550-57EB-5901-493A-F3956140A534}"/>
                  </a:ext>
                </a:extLst>
              </p:cNvPr>
              <p:cNvSpPr txBox="1">
                <a:spLocks noRot="1" noChangeAspect="1" noMove="1" noResize="1" noEditPoints="1" noAdjustHandles="1" noChangeArrowheads="1" noChangeShapeType="1" noTextEdit="1"/>
              </p:cNvSpPr>
              <p:nvPr/>
            </p:nvSpPr>
            <p:spPr>
              <a:xfrm>
                <a:off x="5439976" y="4254591"/>
                <a:ext cx="5605388" cy="923330"/>
              </a:xfrm>
              <a:prstGeom prst="rect">
                <a:avLst/>
              </a:prstGeom>
              <a:blipFill>
                <a:blip r:embed="rId4"/>
                <a:stretch>
                  <a:fillRect l="-759" t="-3268" b="-9150"/>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9D300DFE-28EE-AEE1-B960-42936E4FB428}"/>
              </a:ext>
            </a:extLst>
          </p:cNvPr>
          <p:cNvPicPr>
            <a:picLocks noChangeAspect="1"/>
          </p:cNvPicPr>
          <p:nvPr/>
        </p:nvPicPr>
        <p:blipFill>
          <a:blip r:embed="rId5"/>
          <a:stretch>
            <a:fillRect/>
          </a:stretch>
        </p:blipFill>
        <p:spPr>
          <a:xfrm>
            <a:off x="6096000" y="501259"/>
            <a:ext cx="3872152" cy="830653"/>
          </a:xfrm>
          <a:prstGeom prst="rect">
            <a:avLst/>
          </a:prstGeom>
          <a:ln>
            <a:solidFill>
              <a:srgbClr val="7030A0"/>
            </a:solidFill>
          </a:ln>
        </p:spPr>
      </p:pic>
    </p:spTree>
    <p:extLst>
      <p:ext uri="{BB962C8B-B14F-4D97-AF65-F5344CB8AC3E}">
        <p14:creationId xmlns:p14="http://schemas.microsoft.com/office/powerpoint/2010/main" val="326064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74D026-4C86-730F-6FB8-1C4E152A5155}"/>
              </a:ext>
            </a:extLst>
          </p:cNvPr>
          <p:cNvSpPr>
            <a:spLocks noGrp="1"/>
          </p:cNvSpPr>
          <p:nvPr>
            <p:ph type="title"/>
          </p:nvPr>
        </p:nvSpPr>
        <p:spPr>
          <a:xfrm>
            <a:off x="838200" y="171162"/>
            <a:ext cx="2840182" cy="2371148"/>
          </a:xfrm>
        </p:spPr>
        <p:txBody>
          <a:bodyPr vert="horz" lIns="91440" tIns="45720" rIns="91440" bIns="45720" rtlCol="0" anchor="ctr">
            <a:normAutofit fontScale="90000"/>
          </a:bodyPr>
          <a:lstStyle/>
          <a:p>
            <a:r>
              <a:rPr lang="en-US" sz="2000" kern="1200" dirty="0">
                <a:solidFill>
                  <a:srgbClr val="FFFFFF"/>
                </a:solidFill>
                <a:latin typeface="+mj-lt"/>
                <a:ea typeface="+mj-ea"/>
                <a:cs typeface="+mj-cs"/>
              </a:rPr>
              <a:t>A simple optimal power flow model with energy storage</a:t>
            </a:r>
            <a:br>
              <a:rPr lang="en-US" sz="2000" kern="1200" dirty="0">
                <a:solidFill>
                  <a:srgbClr val="FFFFFF"/>
                </a:solidFill>
                <a:latin typeface="+mj-lt"/>
                <a:ea typeface="+mj-ea"/>
                <a:cs typeface="+mj-cs"/>
              </a:rPr>
            </a:br>
            <a:r>
              <a:rPr lang="en-US" sz="2000" i="1" kern="1200" dirty="0">
                <a:solidFill>
                  <a:srgbClr val="FFFFFF"/>
                </a:solidFill>
                <a:latin typeface="+mj-lt"/>
                <a:ea typeface="+mj-ea"/>
                <a:cs typeface="+mj-cs"/>
              </a:rPr>
              <a:t>Chandy, Low, </a:t>
            </a:r>
            <a:r>
              <a:rPr lang="en-US" sz="2000" i="1" kern="1200" dirty="0" err="1">
                <a:solidFill>
                  <a:srgbClr val="FFFFFF"/>
                </a:solidFill>
                <a:latin typeface="+mj-lt"/>
                <a:ea typeface="+mj-ea"/>
                <a:cs typeface="+mj-cs"/>
              </a:rPr>
              <a:t>Topcu</a:t>
            </a:r>
            <a:r>
              <a:rPr lang="en-US" sz="2000" i="1" kern="1200" dirty="0">
                <a:solidFill>
                  <a:srgbClr val="FFFFFF"/>
                </a:solidFill>
                <a:latin typeface="+mj-lt"/>
                <a:ea typeface="+mj-ea"/>
                <a:cs typeface="+mj-cs"/>
              </a:rPr>
              <a:t>, Xu</a:t>
            </a:r>
            <a:br>
              <a:rPr lang="en-US" sz="2000" i="1"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IEEE Conf. on Decisions and Control</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200+ citations</a:t>
            </a:r>
          </a:p>
        </p:txBody>
      </p:sp>
      <p:pic>
        <p:nvPicPr>
          <p:cNvPr id="5" name="Picture 4">
            <a:extLst>
              <a:ext uri="{FF2B5EF4-FFF2-40B4-BE49-F238E27FC236}">
                <a16:creationId xmlns:a16="http://schemas.microsoft.com/office/drawing/2014/main" id="{3D806C2A-753E-C1EE-708C-26CB6C4BB099}"/>
              </a:ext>
            </a:extLst>
          </p:cNvPr>
          <p:cNvPicPr>
            <a:picLocks noChangeAspect="1"/>
          </p:cNvPicPr>
          <p:nvPr/>
        </p:nvPicPr>
        <p:blipFill>
          <a:blip r:embed="rId2"/>
          <a:stretch>
            <a:fillRect/>
          </a:stretch>
        </p:blipFill>
        <p:spPr>
          <a:xfrm>
            <a:off x="4207933" y="783887"/>
            <a:ext cx="7347537" cy="5290226"/>
          </a:xfrm>
          <a:prstGeom prst="rect">
            <a:avLst/>
          </a:prstGeom>
        </p:spPr>
      </p:pic>
      <p:sp>
        <p:nvSpPr>
          <p:cNvPr id="6" name="TextBox 5">
            <a:extLst>
              <a:ext uri="{FF2B5EF4-FFF2-40B4-BE49-F238E27FC236}">
                <a16:creationId xmlns:a16="http://schemas.microsoft.com/office/drawing/2014/main" id="{60CF38B7-3E54-B407-806B-D1D753D372DA}"/>
              </a:ext>
            </a:extLst>
          </p:cNvPr>
          <p:cNvSpPr txBox="1"/>
          <p:nvPr/>
        </p:nvSpPr>
        <p:spPr>
          <a:xfrm>
            <a:off x="516835" y="3729162"/>
            <a:ext cx="33693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Our objective function is still loss minimization, so different from the one given.</a:t>
            </a:r>
          </a:p>
        </p:txBody>
      </p:sp>
      <p:cxnSp>
        <p:nvCxnSpPr>
          <p:cNvPr id="8" name="Straight Arrow Connector 7">
            <a:extLst>
              <a:ext uri="{FF2B5EF4-FFF2-40B4-BE49-F238E27FC236}">
                <a16:creationId xmlns:a16="http://schemas.microsoft.com/office/drawing/2014/main" id="{9DF2F655-E2CD-CF87-F729-5B6AA2C01702}"/>
              </a:ext>
            </a:extLst>
          </p:cNvPr>
          <p:cNvCxnSpPr/>
          <p:nvPr/>
        </p:nvCxnSpPr>
        <p:spPr>
          <a:xfrm flipV="1">
            <a:off x="2782957" y="2051437"/>
            <a:ext cx="3745064" cy="1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6883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4381</TotalTime>
  <Words>1045</Words>
  <Application>Microsoft Office PowerPoint</Application>
  <PresentationFormat>Widescreen</PresentationFormat>
  <Paragraphs>81</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A simple optimal power flow model with energy storage Chandy, Low, Topcu, Xu  IEEE Conf. on Decisions and Control  200+ citations</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Approximate Dynamic Programming</vt:lpstr>
      <vt:lpstr>Basic Problem Structure of DP: Discrete-time  System</vt:lpstr>
      <vt:lpstr>Basic Problem Structure of DP – Cost Function that is additive over time</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271</cp:revision>
  <cp:lastPrinted>2021-09-10T16:26:58Z</cp:lastPrinted>
  <dcterms:created xsi:type="dcterms:W3CDTF">2021-07-01T22:58:28Z</dcterms:created>
  <dcterms:modified xsi:type="dcterms:W3CDTF">2023-05-22T16:34:57Z</dcterms:modified>
</cp:coreProperties>
</file>